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7" r:id="rId1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0" Type="http://schemas.openxmlformats.org/officeDocument/2006/relationships/slide" Target="slides/slide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a:extLst>
              <a:ext uri="{FF2B5EF4-FFF2-40B4-BE49-F238E27FC236}">
                <a16:creationId xmlns:a16="http://schemas.microsoft.com/office/drawing/2014/main" id="{B2DC65FC-E758-DFBE-944A-2FCF467F3D64}"/>
              </a:ext>
            </a:extLst>
          </p:cNvPr>
          <p:cNvSpPr>
            <a:spLocks noGrp="1" noChangeArrowheads="1"/>
          </p:cNvSpPr>
          <p:nvPr>
            <p:ph type="title"/>
          </p:nvPr>
        </p:nvSpPr>
        <p:spPr/>
        <p:txBody>
          <a:bodyPr/>
          <a:lstStyle/>
          <a:p>
            <a:r>
              <a:rPr lang="en-US" altLang="zh-CN">
                <a:ea typeface="宋体" panose="02010600030101010101" pitchFamily="2" charset="-122"/>
              </a:rPr>
              <a:t>When will the PASS test be given?</a:t>
            </a:r>
          </a:p>
        </p:txBody>
      </p:sp>
      <p:sp>
        <p:nvSpPr>
          <p:cNvPr id="28677" name="Rectangle 5">
            <a:extLst>
              <a:ext uri="{FF2B5EF4-FFF2-40B4-BE49-F238E27FC236}">
                <a16:creationId xmlns:a16="http://schemas.microsoft.com/office/drawing/2014/main" id="{57C56B5A-D5A8-4B3D-6819-8530EF280E49}"/>
              </a:ext>
            </a:extLst>
          </p:cNvPr>
          <p:cNvSpPr>
            <a:spLocks noGrp="1" noChangeArrowheads="1"/>
          </p:cNvSpPr>
          <p:nvPr>
            <p:ph type="body" sz="half" idx="1"/>
          </p:nvPr>
        </p:nvSpPr>
        <p:spPr/>
        <p:txBody>
          <a:bodyPr/>
          <a:lstStyle/>
          <a:p>
            <a:r>
              <a:rPr lang="en-US" altLang="zh-CN" sz="2000">
                <a:ea typeface="宋体" panose="02010600030101010101" pitchFamily="2" charset="-122"/>
              </a:rPr>
              <a:t>May 12 (Tuesday)</a:t>
            </a:r>
          </a:p>
          <a:p>
            <a:endParaRPr lang="en-US" altLang="zh-CN" sz="2000">
              <a:ea typeface="宋体" panose="02010600030101010101" pitchFamily="2" charset="-122"/>
            </a:endParaRPr>
          </a:p>
          <a:p>
            <a:r>
              <a:rPr lang="en-US" altLang="zh-CN" sz="2000">
                <a:ea typeface="宋体" panose="02010600030101010101" pitchFamily="2" charset="-122"/>
              </a:rPr>
              <a:t>May 13 (Wednesday)</a:t>
            </a:r>
          </a:p>
          <a:p>
            <a:endParaRPr lang="en-US" altLang="zh-CN" sz="2000">
              <a:ea typeface="宋体" panose="02010600030101010101" pitchFamily="2" charset="-122"/>
            </a:endParaRPr>
          </a:p>
          <a:p>
            <a:r>
              <a:rPr lang="en-US" altLang="zh-CN" sz="2000">
                <a:ea typeface="宋体" panose="02010600030101010101" pitchFamily="2" charset="-122"/>
              </a:rPr>
              <a:t>May 14 (Thursday)	</a:t>
            </a:r>
          </a:p>
          <a:p>
            <a:pPr>
              <a:buFontTx/>
              <a:buNone/>
            </a:pPr>
            <a:endParaRPr lang="en-US" altLang="zh-CN" sz="2000">
              <a:ea typeface="宋体" panose="02010600030101010101" pitchFamily="2" charset="-122"/>
            </a:endParaRPr>
          </a:p>
          <a:p>
            <a:pPr>
              <a:buFontTx/>
              <a:buNone/>
            </a:pPr>
            <a:r>
              <a:rPr lang="en-US" altLang="zh-CN" sz="2000">
                <a:ea typeface="宋体" panose="02010600030101010101" pitchFamily="2" charset="-122"/>
              </a:rPr>
              <a:t>	May 15 (Friday)</a:t>
            </a:r>
          </a:p>
        </p:txBody>
      </p:sp>
      <p:sp>
        <p:nvSpPr>
          <p:cNvPr id="28678" name="Rectangle 6">
            <a:extLst>
              <a:ext uri="{FF2B5EF4-FFF2-40B4-BE49-F238E27FC236}">
                <a16:creationId xmlns:a16="http://schemas.microsoft.com/office/drawing/2014/main" id="{3D512029-EC1C-7F18-DC63-B19CB1EF81D9}"/>
              </a:ext>
            </a:extLst>
          </p:cNvPr>
          <p:cNvSpPr>
            <a:spLocks noGrp="1" noChangeArrowheads="1"/>
          </p:cNvSpPr>
          <p:nvPr>
            <p:ph type="body" sz="half" idx="2"/>
          </p:nvPr>
        </p:nvSpPr>
        <p:spPr/>
        <p:txBody>
          <a:bodyPr/>
          <a:lstStyle/>
          <a:p>
            <a:pPr>
              <a:buFontTx/>
              <a:buNone/>
            </a:pPr>
            <a:r>
              <a:rPr lang="en-US" altLang="zh-CN" sz="2000" dirty="0">
                <a:ea typeface="宋体" panose="02010600030101010101" pitchFamily="2" charset="-122"/>
              </a:rPr>
              <a:t>ELA (Reading and Research)</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Mathematics</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Science or Social Studies*</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Social Studies**</a:t>
            </a:r>
          </a:p>
        </p:txBody>
      </p:sp>
      <p:sp>
        <p:nvSpPr>
          <p:cNvPr id="28679" name="Text Box 7">
            <a:extLst>
              <a:ext uri="{FF2B5EF4-FFF2-40B4-BE49-F238E27FC236}">
                <a16:creationId xmlns:a16="http://schemas.microsoft.com/office/drawing/2014/main" id="{6F4FFE36-BD60-BDE2-CA89-5375D2121C12}"/>
              </a:ext>
            </a:extLst>
          </p:cNvPr>
          <p:cNvSpPr txBox="1">
            <a:spLocks noChangeArrowheads="1"/>
          </p:cNvSpPr>
          <p:nvPr/>
        </p:nvSpPr>
        <p:spPr bwMode="auto">
          <a:xfrm>
            <a:off x="3429000" y="49530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00B200"/>
              </a:solidFill>
              <a:effectLst/>
              <a:uLnTx/>
              <a:uFillTx/>
              <a:latin typeface="Comic Sans MS" panose="030F0702030302020204" pitchFamily="66" charset="0"/>
              <a:ea typeface="+mn-ea"/>
              <a:cs typeface="+mn-cs"/>
            </a:endParaRPr>
          </a:p>
        </p:txBody>
      </p:sp>
      <p:sp>
        <p:nvSpPr>
          <p:cNvPr id="28680" name="Text Box 8">
            <a:extLst>
              <a:ext uri="{FF2B5EF4-FFF2-40B4-BE49-F238E27FC236}">
                <a16:creationId xmlns:a16="http://schemas.microsoft.com/office/drawing/2014/main" id="{63A08E58-F37D-4E3B-C2EB-C9D17F68869F}"/>
              </a:ext>
            </a:extLst>
          </p:cNvPr>
          <p:cNvSpPr txBox="1">
            <a:spLocks noChangeArrowheads="1"/>
          </p:cNvSpPr>
          <p:nvPr/>
        </p:nvSpPr>
        <p:spPr bwMode="auto">
          <a:xfrm>
            <a:off x="1447800" y="4572000"/>
            <a:ext cx="70866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*All students in grades 3, 5, 6 and 8 will take either the science or the social studies test on May 14.  All students in grades 4 and 7 will take the science test.</a:t>
            </a: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B2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**All students in grades 4 and 7 will take the social studies test on this date.</a:t>
            </a: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B200"/>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